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8" r:id="rId1"/>
  </p:sldMasterIdLst>
  <p:notesMasterIdLst>
    <p:notesMasterId r:id="rId14"/>
  </p:notesMasterIdLst>
  <p:sldIdLst>
    <p:sldId id="256" r:id="rId2"/>
    <p:sldId id="257" r:id="rId3"/>
    <p:sldId id="258" r:id="rId4"/>
    <p:sldId id="259" r:id="rId5"/>
    <p:sldId id="260" r:id="rId6"/>
    <p:sldId id="269" r:id="rId7"/>
    <p:sldId id="265" r:id="rId8"/>
    <p:sldId id="266" r:id="rId9"/>
    <p:sldId id="262" r:id="rId10"/>
    <p:sldId id="267" r:id="rId11"/>
    <p:sldId id="264" r:id="rId12"/>
    <p:sldId id="268" r:id="rId13"/>
  </p:sldIdLst>
  <p:sldSz cx="9144000" cy="5143500" type="screen16x9"/>
  <p:notesSz cx="6858000" cy="9144000"/>
  <p:embeddedFontLst>
    <p:embeddedFont>
      <p:font typeface="Century Gothic" panose="020B0502020202020204" pitchFamily="34" charset="0"/>
      <p:regular r:id="rId15"/>
      <p:bold r:id="rId16"/>
      <p:italic r:id="rId17"/>
      <p:boldItalic r:id="rId18"/>
    </p:embeddedFont>
    <p:embeddedFont>
      <p:font typeface="Roboto" panose="02000000000000000000" pitchFamily="2" charset="0"/>
      <p:regular r:id="rId19"/>
      <p:bold r:id="rId20"/>
      <p:italic r:id="rId21"/>
      <p:boldItalic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p:cViewPr varScale="1">
        <p:scale>
          <a:sx n="162" d="100"/>
          <a:sy n="162" d="100"/>
        </p:scale>
        <p:origin x="200" y="4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d12ac665b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d12ac665b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d12ac665b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d12ac665b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d12ac665b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d12ac665b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d12ac665b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d12ac665b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d12ac665b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d12ac665b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d12ac665b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d12ac665b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295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D74467-46F0-4549-BA63-2873459B72B7}"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901685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ED74467-46F0-4549-BA63-2873459B72B7}" type="datetimeFigureOut">
              <a:rPr lang="en-US" smtClean="0"/>
              <a:t>4/30/24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22978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74467-46F0-4549-BA63-2873459B72B7}"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57468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ED74467-46F0-4549-BA63-2873459B72B7}"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364205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ED74467-46F0-4549-BA63-2873459B72B7}"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656707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74467-46F0-4549-BA63-2873459B72B7}"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05454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74467-46F0-4549-BA63-2873459B72B7}"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71295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74467-46F0-4549-BA63-2873459B72B7}"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6737564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74467-46F0-4549-BA63-2873459B72B7}"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3415933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5228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D74467-46F0-4549-BA63-2873459B72B7}"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268965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D74467-46F0-4549-BA63-2873459B72B7}" type="datetimeFigureOut">
              <a:rPr lang="en-US" smtClean="0"/>
              <a:t>4/30/24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490970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D74467-46F0-4549-BA63-2873459B72B7}" type="datetimeFigureOut">
              <a:rPr lang="en-US" smtClean="0"/>
              <a:t>4/30/24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440092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D74467-46F0-4549-BA63-2873459B72B7}" type="datetimeFigureOut">
              <a:rPr lang="en-US" smtClean="0"/>
              <a:t>4/30/24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6073286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D74467-46F0-4549-BA63-2873459B72B7}" type="datetimeFigureOut">
              <a:rPr lang="en-US" smtClean="0"/>
              <a:t>4/30/24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1679994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74467-46F0-4549-BA63-2873459B72B7}" type="datetimeFigureOut">
              <a:rPr lang="en-US" smtClean="0"/>
              <a:t>4/30/24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483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ED74467-46F0-4549-BA63-2873459B72B7}" type="datetimeFigureOut">
              <a:rPr lang="en-US" smtClean="0"/>
              <a:t>4/30/24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091384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4799409" y="4412457"/>
            <a:ext cx="685800" cy="273844"/>
          </a:xfrm>
        </p:spPr>
        <p:txBody>
          <a:bodyPr/>
          <a:lstStyle/>
          <a:p>
            <a:fld id="{3ED74467-46F0-4549-BA63-2873459B72B7}" type="datetimeFigureOut">
              <a:rPr lang="en-US" smtClean="0"/>
              <a:t>4/30/24</a:t>
            </a:fld>
            <a:endParaRPr lang="en-US"/>
          </a:p>
        </p:txBody>
      </p:sp>
      <p:sp>
        <p:nvSpPr>
          <p:cNvPr id="6" name="Footer Placeholder 5"/>
          <p:cNvSpPr>
            <a:spLocks noGrp="1"/>
          </p:cNvSpPr>
          <p:nvPr>
            <p:ph type="ftr" sz="quarter" idx="11"/>
          </p:nvPr>
        </p:nvSpPr>
        <p:spPr>
          <a:xfrm>
            <a:off x="856059" y="4412457"/>
            <a:ext cx="3829050" cy="273844"/>
          </a:xfrm>
        </p:spPr>
        <p:txBody>
          <a:bodyPr/>
          <a:lstStyle/>
          <a:p>
            <a:endParaRPr lang="en-US"/>
          </a:p>
        </p:txBody>
      </p:sp>
      <p:sp>
        <p:nvSpPr>
          <p:cNvPr id="7" name="Slide Number Placeholder 6"/>
          <p:cNvSpPr>
            <a:spLocks noGrp="1"/>
          </p:cNvSpPr>
          <p:nvPr>
            <p:ph type="sldNum" sz="quarter" idx="12"/>
          </p:nvPr>
        </p:nvSpPr>
        <p:spPr>
          <a:xfrm>
            <a:off x="8056960" y="4412457"/>
            <a:ext cx="2419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017788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3ED74467-46F0-4549-BA63-2873459B72B7}" type="datetimeFigureOut">
              <a:rPr lang="en-US" smtClean="0"/>
              <a:t>4/30/24</a:t>
            </a:fld>
            <a:endParaRPr lang="en-US"/>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356349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Lst>
  <p:hf sldNum="0" hdr="0" ftr="0" dt="0"/>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228436" y="3001818"/>
            <a:ext cx="5551055" cy="1784927"/>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5300" dirty="0"/>
              <a:t>Anti-Money Laundering Project</a:t>
            </a:r>
            <a:endParaRPr sz="5300" dirty="0"/>
          </a:p>
        </p:txBody>
      </p:sp>
      <p:pic>
        <p:nvPicPr>
          <p:cNvPr id="3" name="Picture 2">
            <a:extLst>
              <a:ext uri="{FF2B5EF4-FFF2-40B4-BE49-F238E27FC236}">
                <a16:creationId xmlns:a16="http://schemas.microsoft.com/office/drawing/2014/main" id="{27FF24B3-EB75-F25C-CAAD-283585ED05C5}"/>
              </a:ext>
            </a:extLst>
          </p:cNvPr>
          <p:cNvPicPr>
            <a:picLocks noChangeAspect="1"/>
          </p:cNvPicPr>
          <p:nvPr/>
        </p:nvPicPr>
        <p:blipFill>
          <a:blip r:embed="rId3"/>
          <a:stretch>
            <a:fillRect/>
          </a:stretch>
        </p:blipFill>
        <p:spPr>
          <a:xfrm>
            <a:off x="1953490" y="74731"/>
            <a:ext cx="3866865" cy="2579255"/>
          </a:xfrm>
          <a:prstGeom prst="rect">
            <a:avLst/>
          </a:prstGeom>
        </p:spPr>
      </p:pic>
      <p:sp>
        <p:nvSpPr>
          <p:cNvPr id="4" name="TextBox 3">
            <a:extLst>
              <a:ext uri="{FF2B5EF4-FFF2-40B4-BE49-F238E27FC236}">
                <a16:creationId xmlns:a16="http://schemas.microsoft.com/office/drawing/2014/main" id="{B7E2C703-8354-33F9-7189-F16C7E11039F}"/>
              </a:ext>
            </a:extLst>
          </p:cNvPr>
          <p:cNvSpPr txBox="1"/>
          <p:nvPr/>
        </p:nvSpPr>
        <p:spPr>
          <a:xfrm>
            <a:off x="6714836" y="3860800"/>
            <a:ext cx="2566270" cy="1200329"/>
          </a:xfrm>
          <a:prstGeom prst="rect">
            <a:avLst/>
          </a:prstGeom>
          <a:noFill/>
        </p:spPr>
        <p:txBody>
          <a:bodyPr wrap="square" rtlCol="0">
            <a:spAutoFit/>
          </a:bodyPr>
          <a:lstStyle/>
          <a:p>
            <a:r>
              <a:rPr lang="en-US" dirty="0"/>
              <a:t>Sharad Parmar</a:t>
            </a:r>
          </a:p>
          <a:p>
            <a:r>
              <a:rPr lang="en-US" dirty="0" err="1"/>
              <a:t>Dhrumil</a:t>
            </a:r>
            <a:r>
              <a:rPr lang="en-US" dirty="0"/>
              <a:t> Buch</a:t>
            </a:r>
          </a:p>
          <a:p>
            <a:r>
              <a:rPr lang="en-US" dirty="0"/>
              <a:t>Aayush Khandelwal</a:t>
            </a:r>
          </a:p>
          <a:p>
            <a:r>
              <a:rPr lang="en-US" dirty="0"/>
              <a:t>Dipsy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3" name="TextBox 2">
            <a:extLst>
              <a:ext uri="{FF2B5EF4-FFF2-40B4-BE49-F238E27FC236}">
                <a16:creationId xmlns:a16="http://schemas.microsoft.com/office/drawing/2014/main" id="{8B5DC06B-92E5-07B5-A197-A5E3B175CA01}"/>
              </a:ext>
            </a:extLst>
          </p:cNvPr>
          <p:cNvSpPr txBox="1"/>
          <p:nvPr/>
        </p:nvSpPr>
        <p:spPr>
          <a:xfrm>
            <a:off x="381000" y="207818"/>
            <a:ext cx="8382000" cy="2616101"/>
          </a:xfrm>
          <a:prstGeom prst="rect">
            <a:avLst/>
          </a:prstGeom>
          <a:noFill/>
        </p:spPr>
        <p:txBody>
          <a:bodyPr wrap="square" rtlCol="0">
            <a:spAutoFit/>
          </a:bodyPr>
          <a:lstStyle/>
          <a:p>
            <a:pPr algn="ctr"/>
            <a:r>
              <a:rPr lang="en-IN" sz="2000" dirty="0" err="1">
                <a:solidFill>
                  <a:schemeClr val="tx1"/>
                </a:solidFill>
              </a:rPr>
              <a:t>XGBoost</a:t>
            </a:r>
            <a:endParaRPr lang="en-IN" sz="2000" dirty="0">
              <a:solidFill>
                <a:schemeClr val="tx1"/>
              </a:solidFill>
            </a:endParaRPr>
          </a:p>
          <a:p>
            <a:pPr algn="ctr"/>
            <a:endParaRPr lang="en-IN" sz="2000" dirty="0">
              <a:solidFill>
                <a:schemeClr val="tx1"/>
              </a:solidFill>
            </a:endParaRPr>
          </a:p>
          <a:p>
            <a:pPr marL="285750" indent="-285750">
              <a:buClr>
                <a:schemeClr val="tx1"/>
              </a:buClr>
              <a:buFont typeface="Arial" panose="020B0604020202020204" pitchFamily="34" charset="0"/>
              <a:buChar char="•"/>
            </a:pPr>
            <a:r>
              <a:rPr lang="en-US" sz="1400" dirty="0">
                <a:solidFill>
                  <a:schemeClr val="tx1"/>
                </a:solidFill>
              </a:rPr>
              <a:t>Handling Imbalanced Data: </a:t>
            </a:r>
            <a:r>
              <a:rPr lang="en-US" sz="1400" dirty="0" err="1">
                <a:solidFill>
                  <a:schemeClr val="tx1"/>
                </a:solidFill>
              </a:rPr>
              <a:t>XGBoost</a:t>
            </a:r>
            <a:r>
              <a:rPr lang="en-US" sz="1400" dirty="0">
                <a:solidFill>
                  <a:schemeClr val="tx1"/>
                </a:solidFill>
              </a:rPr>
              <a:t> is particularly effective in handling imbalanced datasets, which is common in money laundering detection tasks. </a:t>
            </a:r>
          </a:p>
          <a:p>
            <a:pPr marL="285750" indent="-285750">
              <a:buClr>
                <a:schemeClr val="tx1"/>
              </a:buClr>
              <a:buFont typeface="Arial" panose="020B0604020202020204" pitchFamily="34" charset="0"/>
              <a:buChar char="•"/>
            </a:pPr>
            <a:endParaRPr lang="en-US" sz="1400" dirty="0">
              <a:solidFill>
                <a:schemeClr val="tx1"/>
              </a:solidFill>
            </a:endParaRPr>
          </a:p>
          <a:p>
            <a:pPr marL="285750" indent="-285750">
              <a:buClr>
                <a:schemeClr val="tx1"/>
              </a:buClr>
              <a:buFont typeface="Arial" panose="020B0604020202020204" pitchFamily="34" charset="0"/>
              <a:buChar char="•"/>
            </a:pPr>
            <a:r>
              <a:rPr lang="en-US" sz="1400" dirty="0">
                <a:solidFill>
                  <a:schemeClr val="tx1"/>
                </a:solidFill>
              </a:rPr>
              <a:t>Optimized Performance: </a:t>
            </a:r>
            <a:r>
              <a:rPr lang="en-US" sz="1400" dirty="0" err="1">
                <a:solidFill>
                  <a:schemeClr val="tx1"/>
                </a:solidFill>
              </a:rPr>
              <a:t>XGBoost</a:t>
            </a:r>
            <a:r>
              <a:rPr lang="en-US" sz="1400" dirty="0">
                <a:solidFill>
                  <a:schemeClr val="tx1"/>
                </a:solidFill>
              </a:rPr>
              <a:t> is optimized for performance and efficiency, making it suitable for processing large datasets commonly encountered in financial transactions. </a:t>
            </a:r>
            <a:endParaRPr lang="en-IN" sz="1400" dirty="0">
              <a:solidFill>
                <a:schemeClr val="tx1"/>
              </a:solidFill>
            </a:endParaRPr>
          </a:p>
          <a:p>
            <a:endParaRPr lang="en-IN" dirty="0">
              <a:solidFill>
                <a:schemeClr val="tx1"/>
              </a:solidFill>
            </a:endParaRPr>
          </a:p>
          <a:p>
            <a:endParaRPr lang="en-IN" dirty="0">
              <a:solidFill>
                <a:schemeClr val="tx1"/>
              </a:solidFill>
            </a:endParaRPr>
          </a:p>
          <a:p>
            <a:endParaRPr lang="en-IN" dirty="0">
              <a:solidFill>
                <a:schemeClr val="tx1"/>
              </a:solidFill>
            </a:endParaRPr>
          </a:p>
        </p:txBody>
      </p:sp>
      <p:pic>
        <p:nvPicPr>
          <p:cNvPr id="4" name="Picture 3">
            <a:extLst>
              <a:ext uri="{FF2B5EF4-FFF2-40B4-BE49-F238E27FC236}">
                <a16:creationId xmlns:a16="http://schemas.microsoft.com/office/drawing/2014/main" id="{5DE46BDA-F6C6-0C34-E022-B7822977E869}"/>
              </a:ext>
            </a:extLst>
          </p:cNvPr>
          <p:cNvPicPr>
            <a:picLocks noChangeAspect="1"/>
          </p:cNvPicPr>
          <p:nvPr/>
        </p:nvPicPr>
        <p:blipFill>
          <a:blip r:embed="rId3"/>
          <a:stretch>
            <a:fillRect/>
          </a:stretch>
        </p:blipFill>
        <p:spPr>
          <a:xfrm>
            <a:off x="457199" y="1995777"/>
            <a:ext cx="3522093" cy="3028805"/>
          </a:xfrm>
          <a:prstGeom prst="rect">
            <a:avLst/>
          </a:prstGeom>
        </p:spPr>
      </p:pic>
      <p:pic>
        <p:nvPicPr>
          <p:cNvPr id="5" name="Picture 4">
            <a:extLst>
              <a:ext uri="{FF2B5EF4-FFF2-40B4-BE49-F238E27FC236}">
                <a16:creationId xmlns:a16="http://schemas.microsoft.com/office/drawing/2014/main" id="{D1908E94-06CC-3207-C7FB-C7D2EFBF3465}"/>
              </a:ext>
            </a:extLst>
          </p:cNvPr>
          <p:cNvPicPr>
            <a:picLocks noChangeAspect="1"/>
          </p:cNvPicPr>
          <p:nvPr/>
        </p:nvPicPr>
        <p:blipFill>
          <a:blip r:embed="rId4"/>
          <a:stretch>
            <a:fillRect/>
          </a:stretch>
        </p:blipFill>
        <p:spPr>
          <a:xfrm>
            <a:off x="4107873" y="1995777"/>
            <a:ext cx="4655127" cy="3028805"/>
          </a:xfrm>
          <a:prstGeom prst="rect">
            <a:avLst/>
          </a:prstGeom>
        </p:spPr>
      </p:pic>
    </p:spTree>
    <p:extLst>
      <p:ext uri="{BB962C8B-B14F-4D97-AF65-F5344CB8AC3E}">
        <p14:creationId xmlns:p14="http://schemas.microsoft.com/office/powerpoint/2010/main" val="3882572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437FD5-48C7-74B2-2573-42E02DED3895}"/>
              </a:ext>
            </a:extLst>
          </p:cNvPr>
          <p:cNvSpPr txBox="1"/>
          <p:nvPr/>
        </p:nvSpPr>
        <p:spPr>
          <a:xfrm>
            <a:off x="457200" y="243634"/>
            <a:ext cx="8028709" cy="400110"/>
          </a:xfrm>
          <a:prstGeom prst="rect">
            <a:avLst/>
          </a:prstGeom>
          <a:noFill/>
        </p:spPr>
        <p:txBody>
          <a:bodyPr wrap="square" rtlCol="0">
            <a:spAutoFit/>
          </a:bodyPr>
          <a:lstStyle/>
          <a:p>
            <a:pPr algn="ctr"/>
            <a:r>
              <a:rPr lang="en-IN" sz="2000" dirty="0">
                <a:solidFill>
                  <a:schemeClr val="tx1"/>
                </a:solidFill>
              </a:rPr>
              <a:t>Model Comparison</a:t>
            </a:r>
          </a:p>
        </p:txBody>
      </p:sp>
      <p:pic>
        <p:nvPicPr>
          <p:cNvPr id="5" name="Picture 4">
            <a:extLst>
              <a:ext uri="{FF2B5EF4-FFF2-40B4-BE49-F238E27FC236}">
                <a16:creationId xmlns:a16="http://schemas.microsoft.com/office/drawing/2014/main" id="{1F6FA447-5ACC-4878-D1EC-29EDF87B52E8}"/>
              </a:ext>
            </a:extLst>
          </p:cNvPr>
          <p:cNvPicPr>
            <a:picLocks noChangeAspect="1"/>
          </p:cNvPicPr>
          <p:nvPr/>
        </p:nvPicPr>
        <p:blipFill>
          <a:blip r:embed="rId2"/>
          <a:stretch>
            <a:fillRect/>
          </a:stretch>
        </p:blipFill>
        <p:spPr>
          <a:xfrm>
            <a:off x="1102462" y="690509"/>
            <a:ext cx="6738183" cy="4190307"/>
          </a:xfrm>
          <a:prstGeom prst="rect">
            <a:avLst/>
          </a:prstGeom>
        </p:spPr>
      </p:pic>
    </p:spTree>
    <p:extLst>
      <p:ext uri="{BB962C8B-B14F-4D97-AF65-F5344CB8AC3E}">
        <p14:creationId xmlns:p14="http://schemas.microsoft.com/office/powerpoint/2010/main" val="1428967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F7C880-11E8-9341-7056-BD5D208826EC}"/>
              </a:ext>
            </a:extLst>
          </p:cNvPr>
          <p:cNvSpPr txBox="1"/>
          <p:nvPr/>
        </p:nvSpPr>
        <p:spPr>
          <a:xfrm>
            <a:off x="3001817" y="1810326"/>
            <a:ext cx="2817091" cy="584775"/>
          </a:xfrm>
          <a:prstGeom prst="rect">
            <a:avLst/>
          </a:prstGeom>
          <a:noFill/>
        </p:spPr>
        <p:txBody>
          <a:bodyPr wrap="square" rtlCol="0">
            <a:spAutoFit/>
          </a:bodyPr>
          <a:lstStyle/>
          <a:p>
            <a:pPr algn="ctr"/>
            <a:r>
              <a:rPr lang="en-US" sz="3200" dirty="0"/>
              <a:t>THANK YOU!</a:t>
            </a:r>
          </a:p>
        </p:txBody>
      </p:sp>
    </p:spTree>
    <p:extLst>
      <p:ext uri="{BB962C8B-B14F-4D97-AF65-F5344CB8AC3E}">
        <p14:creationId xmlns:p14="http://schemas.microsoft.com/office/powerpoint/2010/main" val="572331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311700" y="445250"/>
            <a:ext cx="8520600" cy="4123500"/>
          </a:xfrm>
          <a:prstGeom prst="rect">
            <a:avLst/>
          </a:prstGeom>
        </p:spPr>
        <p:txBody>
          <a:bodyPr spcFirstLastPara="1" wrap="square" lIns="91425" tIns="91425" rIns="91425" bIns="91425" anchor="t" anchorCtr="0">
            <a:normAutofit fontScale="92500" lnSpcReduction="10000"/>
          </a:bodyPr>
          <a:lstStyle/>
          <a:p>
            <a:pPr marL="0" lvl="0" indent="0" algn="ctr" rtl="0">
              <a:lnSpc>
                <a:spcPct val="100000"/>
              </a:lnSpc>
              <a:spcBef>
                <a:spcPts val="0"/>
              </a:spcBef>
              <a:spcAft>
                <a:spcPts val="0"/>
              </a:spcAft>
              <a:buNone/>
            </a:pPr>
            <a:r>
              <a:rPr lang="en" sz="2200" b="1" dirty="0">
                <a:solidFill>
                  <a:schemeClr val="tx1"/>
                </a:solidFill>
                <a:latin typeface="+mn-lt"/>
              </a:rPr>
              <a:t>Introduction:</a:t>
            </a:r>
          </a:p>
          <a:p>
            <a:pPr marL="0" lvl="0" indent="0" algn="just" rtl="0">
              <a:lnSpc>
                <a:spcPct val="100000"/>
              </a:lnSpc>
              <a:spcBef>
                <a:spcPts val="0"/>
              </a:spcBef>
              <a:spcAft>
                <a:spcPts val="0"/>
              </a:spcAft>
              <a:buNone/>
            </a:pPr>
            <a:endParaRPr lang="en" sz="2000" dirty="0">
              <a:solidFill>
                <a:schemeClr val="tx1"/>
              </a:solidFill>
              <a:latin typeface="+mn-lt"/>
            </a:endParaRPr>
          </a:p>
          <a:p>
            <a:pPr marL="285750" indent="-285750" algn="just">
              <a:lnSpc>
                <a:spcPct val="100000"/>
              </a:lnSpc>
            </a:pPr>
            <a:r>
              <a:rPr lang="en-US" sz="1400" dirty="0">
                <a:solidFill>
                  <a:schemeClr val="tx1"/>
                </a:solidFill>
                <a:latin typeface="+mn-lt"/>
                <a:ea typeface="Roboto"/>
                <a:cs typeface="Roboto"/>
                <a:sym typeface="Roboto"/>
              </a:rPr>
              <a:t>In our increasingly digital world, the threat of financial crime looms large, posing serious risks to the stability of financial institutions and the integrity of global economic systems. Our project seeks to address this pressing issue by leveraging machine learning techniques to detect and prevent illicit activities within financial transaction.</a:t>
            </a:r>
          </a:p>
          <a:p>
            <a:pPr marL="285750" indent="-285750" algn="just">
              <a:lnSpc>
                <a:spcPct val="100000"/>
              </a:lnSpc>
            </a:pPr>
            <a:r>
              <a:rPr lang="en-US" sz="1400" dirty="0">
                <a:solidFill>
                  <a:schemeClr val="tx1"/>
                </a:solidFill>
                <a:latin typeface="+mn-lt"/>
                <a:ea typeface="Roboto"/>
                <a:cs typeface="Roboto"/>
                <a:sym typeface="Roboto"/>
              </a:rPr>
              <a:t>"Our project utilizes a comprehensive dataset from Kaggle, titled 'IBM Transactions for Anti Money Laundering (AML)', featuring synthetic financial transactions designed to simulate real-world scenarios. </a:t>
            </a:r>
          </a:p>
          <a:p>
            <a:pPr marL="0" indent="0" algn="just">
              <a:lnSpc>
                <a:spcPct val="100000"/>
              </a:lnSpc>
              <a:buNone/>
            </a:pPr>
            <a:endParaRPr lang="en" sz="2000" dirty="0">
              <a:solidFill>
                <a:schemeClr val="tx1"/>
              </a:solidFill>
              <a:highlight>
                <a:schemeClr val="lt1"/>
              </a:highlight>
              <a:latin typeface="+mn-lt"/>
              <a:ea typeface="Roboto"/>
              <a:cs typeface="Roboto"/>
              <a:sym typeface="Roboto"/>
            </a:endParaRPr>
          </a:p>
          <a:p>
            <a:pPr marL="0" lvl="0" indent="0" algn="ctr" rtl="0">
              <a:spcBef>
                <a:spcPts val="1200"/>
              </a:spcBef>
              <a:spcAft>
                <a:spcPts val="0"/>
              </a:spcAft>
              <a:buNone/>
            </a:pPr>
            <a:r>
              <a:rPr lang="en-US" sz="2200" b="1" dirty="0">
                <a:solidFill>
                  <a:schemeClr val="tx1"/>
                </a:solidFill>
                <a:latin typeface="+mn-lt"/>
                <a:ea typeface="Roboto"/>
                <a:cs typeface="Roboto"/>
                <a:sym typeface="Roboto"/>
              </a:rPr>
              <a:t>Key aspects of the dataset include</a:t>
            </a:r>
            <a:r>
              <a:rPr lang="en-US" sz="2200" dirty="0">
                <a:solidFill>
                  <a:schemeClr val="tx1"/>
                </a:solidFill>
                <a:latin typeface="+mn-lt"/>
                <a:ea typeface="Roboto"/>
                <a:cs typeface="Roboto"/>
                <a:sym typeface="Roboto"/>
              </a:rPr>
              <a:t>:</a:t>
            </a:r>
          </a:p>
          <a:p>
            <a:pPr marL="285750" indent="-285750" algn="just">
              <a:spcBef>
                <a:spcPts val="1200"/>
              </a:spcBef>
            </a:pPr>
            <a:r>
              <a:rPr lang="en-US" sz="1400" dirty="0">
                <a:solidFill>
                  <a:schemeClr val="tx1"/>
                </a:solidFill>
                <a:latin typeface="+mn-lt"/>
                <a:ea typeface="Roboto"/>
                <a:cs typeface="Roboto"/>
                <a:sym typeface="Roboto"/>
              </a:rPr>
              <a:t>Source and Content: Created by IBM to reflect both legitimate and suspicious financial activities.</a:t>
            </a:r>
          </a:p>
          <a:p>
            <a:pPr marL="285750" indent="-285750" algn="just">
              <a:spcBef>
                <a:spcPts val="1200"/>
              </a:spcBef>
            </a:pPr>
            <a:r>
              <a:rPr lang="en-US" sz="1400" dirty="0">
                <a:solidFill>
                  <a:schemeClr val="tx1"/>
                </a:solidFill>
                <a:latin typeface="+mn-lt"/>
                <a:ea typeface="Roboto"/>
                <a:cs typeface="Roboto"/>
                <a:sym typeface="Roboto"/>
              </a:rPr>
              <a:t>Size of Dataset: Contains 32 million transactions, offering a robust foundation for analysis and model training.</a:t>
            </a:r>
          </a:p>
          <a:p>
            <a:pPr marL="285750" indent="-285750" algn="just">
              <a:spcBef>
                <a:spcPts val="1200"/>
              </a:spcBef>
            </a:pPr>
            <a:r>
              <a:rPr lang="en-US" sz="1400" dirty="0">
                <a:solidFill>
                  <a:schemeClr val="tx1"/>
                </a:solidFill>
                <a:latin typeface="+mn-lt"/>
                <a:ea typeface="Roboto"/>
                <a:cs typeface="Roboto"/>
                <a:sym typeface="Roboto"/>
              </a:rPr>
              <a:t>Data Features: Includes Timestamp, From Bank, From acc, To Bank, To acc, Amount Received, Receiving Currency, Amount Paid, Payment Currency, Payment Format, Is Laundering.</a:t>
            </a:r>
            <a:endParaRPr lang="en-US" sz="1200" dirty="0">
              <a:solidFill>
                <a:schemeClr val="tx1"/>
              </a:solidFill>
              <a:latin typeface="+mn-lt"/>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body" idx="1"/>
          </p:nvPr>
        </p:nvSpPr>
        <p:spPr>
          <a:xfrm>
            <a:off x="311700" y="200850"/>
            <a:ext cx="8520600" cy="46854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r>
              <a:rPr lang="en-IN" sz="2000" dirty="0">
                <a:solidFill>
                  <a:schemeClr val="tx1"/>
                </a:solidFill>
              </a:rPr>
              <a:t>Methodology:</a:t>
            </a:r>
            <a:endParaRPr lang="en-IN" sz="1300" dirty="0">
              <a:solidFill>
                <a:schemeClr val="tx1"/>
              </a:solidFill>
            </a:endParaRPr>
          </a:p>
          <a:p>
            <a:pPr marL="342900" lvl="0" algn="just" rtl="0">
              <a:lnSpc>
                <a:spcPct val="100000"/>
              </a:lnSpc>
              <a:spcBef>
                <a:spcPts val="0"/>
              </a:spcBef>
              <a:spcAft>
                <a:spcPts val="0"/>
              </a:spcAft>
              <a:buSzPct val="100000"/>
              <a:buFont typeface="+mj-lt"/>
              <a:buAutoNum type="arabicPeriod"/>
            </a:pPr>
            <a:r>
              <a:rPr lang="en-IN" sz="1300" b="1" dirty="0">
                <a:solidFill>
                  <a:schemeClr val="tx1"/>
                </a:solidFill>
              </a:rPr>
              <a:t>Data Preprocessing:</a:t>
            </a:r>
            <a:endParaRPr lang="en-US" sz="1300" b="1" dirty="0">
              <a:solidFill>
                <a:schemeClr val="tx1"/>
              </a:solidFill>
            </a:endParaRPr>
          </a:p>
          <a:p>
            <a:pPr marL="342900" algn="just">
              <a:lnSpc>
                <a:spcPct val="100000"/>
              </a:lnSpc>
              <a:buSzPct val="100000"/>
            </a:pPr>
            <a:r>
              <a:rPr lang="en-US" sz="1300" dirty="0">
                <a:solidFill>
                  <a:schemeClr val="tx1"/>
                </a:solidFill>
              </a:rPr>
              <a:t>Normalization: Adjusts the scale of numerical input variables to a fixed range, typically 0 to 1, which prevents data skewness and ensures that all features contribute equally to the model's predictions, improving algorithm stability and performance.</a:t>
            </a:r>
          </a:p>
          <a:p>
            <a:pPr marL="342900" algn="just">
              <a:lnSpc>
                <a:spcPct val="100000"/>
              </a:lnSpc>
              <a:buSzPct val="100000"/>
            </a:pPr>
            <a:r>
              <a:rPr lang="en-US" sz="1300" dirty="0">
                <a:solidFill>
                  <a:schemeClr val="tx1"/>
                </a:solidFill>
              </a:rPr>
              <a:t>Handling Missing Values: Imputation techniques are used to address gaps in the dataset, ensuring comprehensive data integrity.</a:t>
            </a:r>
          </a:p>
          <a:p>
            <a:pPr marL="342900" algn="just">
              <a:lnSpc>
                <a:spcPct val="100000"/>
              </a:lnSpc>
              <a:buSzPct val="100000"/>
            </a:pPr>
            <a:r>
              <a:rPr lang="en-US" sz="1300" dirty="0">
                <a:solidFill>
                  <a:schemeClr val="tx1"/>
                </a:solidFill>
              </a:rPr>
              <a:t>Encoding Categorical Variables: Transform categorical data into numerical format through one-hot encoding, enabling proper integration into our model.</a:t>
            </a:r>
          </a:p>
          <a:p>
            <a:pPr marL="342900" algn="just">
              <a:lnSpc>
                <a:spcPct val="100000"/>
              </a:lnSpc>
              <a:buSzPct val="100000"/>
              <a:buFont typeface="+mj-lt"/>
              <a:buAutoNum type="arabicPeriod" startAt="2"/>
            </a:pPr>
            <a:endParaRPr lang="en-US" sz="1300" dirty="0">
              <a:solidFill>
                <a:schemeClr val="tx1"/>
              </a:solidFill>
            </a:endParaRPr>
          </a:p>
          <a:p>
            <a:pPr marL="342900" algn="just">
              <a:lnSpc>
                <a:spcPct val="100000"/>
              </a:lnSpc>
              <a:buSzPct val="100000"/>
              <a:buFont typeface="+mj-lt"/>
              <a:buAutoNum type="arabicPeriod" startAt="2"/>
            </a:pPr>
            <a:r>
              <a:rPr lang="en-IN" sz="1300" b="1" dirty="0">
                <a:solidFill>
                  <a:schemeClr val="tx1"/>
                </a:solidFill>
              </a:rPr>
              <a:t>Exploratory Data Analysis (EDA):</a:t>
            </a:r>
          </a:p>
          <a:p>
            <a:pPr marL="342900" algn="just">
              <a:lnSpc>
                <a:spcPct val="100000"/>
              </a:lnSpc>
              <a:buSzPct val="100000"/>
            </a:pPr>
            <a:r>
              <a:rPr lang="en-US" sz="1300" dirty="0">
                <a:solidFill>
                  <a:schemeClr val="tx1"/>
                </a:solidFill>
              </a:rPr>
              <a:t>Conduct an in-depth examination to detect underlying patterns and anomalies that could indicate suspicious activities.</a:t>
            </a:r>
          </a:p>
          <a:p>
            <a:pPr marL="0" indent="0" algn="just">
              <a:lnSpc>
                <a:spcPct val="100000"/>
              </a:lnSpc>
              <a:buSzPct val="100000"/>
              <a:buNone/>
            </a:pPr>
            <a:endParaRPr lang="en-US" sz="1300" dirty="0">
              <a:solidFill>
                <a:schemeClr val="tx1"/>
              </a:solidFill>
            </a:endParaRPr>
          </a:p>
          <a:p>
            <a:pPr marL="342900" algn="just">
              <a:lnSpc>
                <a:spcPct val="100000"/>
              </a:lnSpc>
              <a:buSzPct val="100000"/>
              <a:buFont typeface="+mj-lt"/>
              <a:buAutoNum type="arabicPeriod" startAt="3"/>
            </a:pPr>
            <a:r>
              <a:rPr lang="en-IN" sz="1300" b="1" dirty="0">
                <a:solidFill>
                  <a:schemeClr val="tx1"/>
                </a:solidFill>
              </a:rPr>
              <a:t>Model Development:</a:t>
            </a:r>
          </a:p>
          <a:p>
            <a:pPr marL="342900" algn="just">
              <a:lnSpc>
                <a:spcPct val="100000"/>
              </a:lnSpc>
              <a:buSzPct val="100000"/>
            </a:pPr>
            <a:r>
              <a:rPr lang="en-US" sz="1300" dirty="0">
                <a:solidFill>
                  <a:schemeClr val="tx1"/>
                </a:solidFill>
              </a:rPr>
              <a:t>Initial Models: Start with simpler models like Logistic Regression, SVC, and Random Forests to establish a baseline.</a:t>
            </a:r>
          </a:p>
          <a:p>
            <a:pPr marL="342900" algn="just">
              <a:lnSpc>
                <a:spcPct val="100000"/>
              </a:lnSpc>
              <a:buSzPct val="100000"/>
            </a:pPr>
            <a:r>
              <a:rPr lang="en-US" sz="1300" dirty="0">
                <a:solidFill>
                  <a:schemeClr val="tx1"/>
                </a:solidFill>
              </a:rPr>
              <a:t>Advanced Algorithms: Implement </a:t>
            </a:r>
            <a:r>
              <a:rPr lang="en-US" sz="1300" dirty="0" err="1">
                <a:solidFill>
                  <a:schemeClr val="tx1"/>
                </a:solidFill>
              </a:rPr>
              <a:t>XGBoost</a:t>
            </a:r>
            <a:r>
              <a:rPr lang="en-US" sz="1300" dirty="0">
                <a:solidFill>
                  <a:schemeClr val="tx1"/>
                </a:solidFill>
              </a:rPr>
              <a:t> for improved prediction accuracy due to their ability to handle complex nonlinear patterns.</a:t>
            </a:r>
          </a:p>
          <a:p>
            <a:pPr marL="342900" algn="just">
              <a:lnSpc>
                <a:spcPct val="100000"/>
              </a:lnSpc>
              <a:buSzPct val="100000"/>
            </a:pPr>
            <a:r>
              <a:rPr lang="en-US" sz="1300" dirty="0">
                <a:solidFill>
                  <a:schemeClr val="tx1"/>
                </a:solidFill>
              </a:rPr>
              <a:t>Model Evaluation:</a:t>
            </a:r>
          </a:p>
          <a:p>
            <a:pPr marL="342900" algn="just">
              <a:lnSpc>
                <a:spcPct val="100000"/>
              </a:lnSpc>
              <a:buSzPct val="100000"/>
            </a:pPr>
            <a:r>
              <a:rPr lang="en-US" sz="1300" dirty="0">
                <a:solidFill>
                  <a:schemeClr val="tx1"/>
                </a:solidFill>
              </a:rPr>
              <a:t>Performance Metrics: Assess models using Accuracy, Precision, Recall, and F1-Score to gauge both the efficacy and efficiency of our models in detecting money laundering activities."</a:t>
            </a:r>
            <a:endParaRPr lang="en-IN" sz="13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dirty="0"/>
              <a:t>Exploratory Data Analysis:</a:t>
            </a:r>
            <a:endParaRPr sz="2000" dirty="0"/>
          </a:p>
        </p:txBody>
      </p:sp>
      <p:sp>
        <p:nvSpPr>
          <p:cNvPr id="70" name="Google Shape;70;p16"/>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457200" lvl="0" indent="-304800" algn="l" rtl="0">
              <a:spcBef>
                <a:spcPts val="1500"/>
              </a:spcBef>
              <a:spcAft>
                <a:spcPts val="0"/>
              </a:spcAft>
              <a:buClr>
                <a:srgbClr val="ECECEC"/>
              </a:buClr>
              <a:buSzPts val="1200"/>
              <a:buFont typeface="Roboto"/>
              <a:buChar char="●"/>
            </a:pPr>
            <a:r>
              <a:rPr lang="en" sz="1200" dirty="0">
                <a:solidFill>
                  <a:schemeClr val="tx1"/>
                </a:solidFill>
                <a:latin typeface="Roboto"/>
                <a:ea typeface="Roboto"/>
                <a:cs typeface="Roboto"/>
                <a:sym typeface="Roboto"/>
              </a:rPr>
              <a:t>Currency Consistency: </a:t>
            </a:r>
            <a:r>
              <a:rPr lang="en-US" sz="1200" b="0" i="0" u="none" strike="noStrike" dirty="0">
                <a:solidFill>
                  <a:schemeClr val="tx1"/>
                </a:solidFill>
                <a:effectLst/>
                <a:latin typeface="Arial" panose="020B0604020202020204" pitchFamily="34" charset="0"/>
              </a:rPr>
              <a:t>The vast majority of transactions, both legitimate and laundering, occur without currency conversion, suggesting that money laundering is not heavily dependent on cross-currency transactions. </a:t>
            </a:r>
            <a:r>
              <a:rPr lang="en" sz="1200" dirty="0">
                <a:solidFill>
                  <a:schemeClr val="tx1"/>
                </a:solidFill>
                <a:latin typeface="Roboto"/>
                <a:ea typeface="Roboto"/>
                <a:cs typeface="Roboto"/>
                <a:sym typeface="Roboto"/>
              </a:rPr>
              <a:t>98.48% of transactions occur in the same currency, minimizing the complexity of tracking money laundering across currencies.</a:t>
            </a:r>
          </a:p>
          <a:p>
            <a:pPr marL="152400" lvl="0" indent="0" algn="l" rtl="0">
              <a:spcBef>
                <a:spcPts val="1500"/>
              </a:spcBef>
              <a:spcAft>
                <a:spcPts val="0"/>
              </a:spcAft>
              <a:buClr>
                <a:srgbClr val="ECECEC"/>
              </a:buClr>
              <a:buSzPts val="1200"/>
              <a:buNone/>
            </a:pPr>
            <a:endParaRPr sz="1200" dirty="0">
              <a:solidFill>
                <a:schemeClr val="tx1"/>
              </a:solidFill>
              <a:latin typeface="Roboto"/>
              <a:ea typeface="Roboto"/>
              <a:cs typeface="Roboto"/>
              <a:sym typeface="Roboto"/>
            </a:endParaRPr>
          </a:p>
          <a:p>
            <a:pPr marL="457200" lvl="0" indent="-304800" algn="l" rtl="0">
              <a:spcBef>
                <a:spcPts val="0"/>
              </a:spcBef>
              <a:spcAft>
                <a:spcPts val="0"/>
              </a:spcAft>
              <a:buClr>
                <a:srgbClr val="ECECEC"/>
              </a:buClr>
              <a:buSzPts val="1200"/>
              <a:buFont typeface="Roboto"/>
              <a:buChar char="●"/>
            </a:pPr>
            <a:r>
              <a:rPr lang="en" sz="1200" dirty="0">
                <a:solidFill>
                  <a:schemeClr val="tx1"/>
                </a:solidFill>
                <a:latin typeface="Roboto"/>
                <a:ea typeface="Roboto"/>
                <a:cs typeface="Roboto"/>
                <a:sym typeface="Roboto"/>
              </a:rPr>
              <a:t>Preferred Currencies for Laundering: Predominantly in Euros and US Dollars, with the latter used in 40.6% of laundering cases. These currencies are favored due to their wide acceptance and ease of use in large transactions.</a:t>
            </a:r>
          </a:p>
          <a:p>
            <a:pPr marL="152400" lvl="0" indent="0" algn="l" rtl="0">
              <a:spcBef>
                <a:spcPts val="0"/>
              </a:spcBef>
              <a:spcAft>
                <a:spcPts val="0"/>
              </a:spcAft>
              <a:buClr>
                <a:srgbClr val="ECECEC"/>
              </a:buClr>
              <a:buSzPts val="1200"/>
              <a:buNone/>
            </a:pPr>
            <a:endParaRPr sz="1200" dirty="0">
              <a:solidFill>
                <a:schemeClr val="tx1"/>
              </a:solidFill>
              <a:latin typeface="Roboto"/>
              <a:ea typeface="Roboto"/>
              <a:cs typeface="Roboto"/>
              <a:sym typeface="Roboto"/>
            </a:endParaRPr>
          </a:p>
          <a:p>
            <a:pPr indent="-304800">
              <a:buClr>
                <a:srgbClr val="ECECEC"/>
              </a:buClr>
              <a:buSzPts val="1200"/>
              <a:buFont typeface="Roboto"/>
              <a:buChar char="●"/>
            </a:pPr>
            <a:r>
              <a:rPr lang="en" sz="1200" dirty="0">
                <a:solidFill>
                  <a:schemeClr val="tx1"/>
                </a:solidFill>
                <a:latin typeface="Roboto"/>
                <a:ea typeface="Roboto"/>
                <a:cs typeface="Roboto"/>
                <a:sym typeface="Roboto"/>
              </a:rPr>
              <a:t>Common Payment Methods: </a:t>
            </a:r>
            <a:r>
              <a:rPr lang="en-US" sz="1200" b="0" i="0" u="none" strike="noStrike" dirty="0">
                <a:solidFill>
                  <a:schemeClr val="tx1"/>
                </a:solidFill>
                <a:effectLst/>
                <a:latin typeface="Arial" panose="020B0604020202020204" pitchFamily="34" charset="0"/>
              </a:rPr>
              <a:t>ACH transfers are the most common payment method in laundering transactions, despite cheques being the most common overall. This suggests that launderers prefer ACH for its ease, speed or </a:t>
            </a:r>
            <a:r>
              <a:rPr lang="en" sz="1200" dirty="0">
                <a:solidFill>
                  <a:schemeClr val="tx1"/>
                </a:solidFill>
                <a:latin typeface="Roboto"/>
                <a:ea typeface="Roboto"/>
                <a:cs typeface="Roboto"/>
                <a:sym typeface="Roboto"/>
              </a:rPr>
              <a:t>less traceable money movements. Other methods like credit cards and bitcoin are also utilized but to a lesser extent.</a:t>
            </a:r>
          </a:p>
          <a:p>
            <a:pPr marL="152400" lvl="0" indent="0" algn="l" rtl="0">
              <a:spcBef>
                <a:spcPts val="0"/>
              </a:spcBef>
              <a:spcAft>
                <a:spcPts val="0"/>
              </a:spcAft>
              <a:buClr>
                <a:srgbClr val="ECECEC"/>
              </a:buClr>
              <a:buSzPts val="1200"/>
              <a:buNone/>
            </a:pPr>
            <a:endParaRPr sz="1200" dirty="0">
              <a:solidFill>
                <a:schemeClr val="tx1"/>
              </a:solidFill>
              <a:latin typeface="Roboto"/>
              <a:ea typeface="Roboto"/>
              <a:cs typeface="Roboto"/>
              <a:sym typeface="Roboto"/>
            </a:endParaRPr>
          </a:p>
          <a:p>
            <a:pPr marL="457200" lvl="0" indent="-304800" algn="l" rtl="0">
              <a:spcBef>
                <a:spcPts val="0"/>
              </a:spcBef>
              <a:spcAft>
                <a:spcPts val="0"/>
              </a:spcAft>
              <a:buClr>
                <a:srgbClr val="ECECEC"/>
              </a:buClr>
              <a:buSzPts val="1200"/>
              <a:buFont typeface="Roboto"/>
              <a:buChar char="●"/>
            </a:pPr>
            <a:r>
              <a:rPr lang="en" sz="1200" dirty="0">
                <a:solidFill>
                  <a:schemeClr val="tx1"/>
                </a:solidFill>
                <a:latin typeface="Roboto"/>
                <a:ea typeface="Roboto"/>
                <a:cs typeface="Roboto"/>
                <a:sym typeface="Roboto"/>
              </a:rPr>
              <a:t>Transactional Trends: Laundering transactions peak mid-month, indicating potential timing strategies to evade detection. Legitimate transactions show varied spikes throughout the month, reflecting normal economic activities</a:t>
            </a:r>
            <a:r>
              <a:rPr lang="en" sz="1200" dirty="0">
                <a:solidFill>
                  <a:schemeClr val="tx1"/>
                </a:solidFill>
                <a:highlight>
                  <a:schemeClr val="lt1"/>
                </a:highlight>
                <a:latin typeface="Roboto"/>
                <a:ea typeface="Roboto"/>
                <a:cs typeface="Roboto"/>
                <a:sym typeface="Roboto"/>
              </a:rPr>
              <a:t>.</a:t>
            </a:r>
            <a:endParaRPr sz="12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7"/>
          <p:cNvPicPr preferRelativeResize="0"/>
          <p:nvPr/>
        </p:nvPicPr>
        <p:blipFill>
          <a:blip r:embed="rId3">
            <a:alphaModFix/>
          </a:blip>
          <a:stretch>
            <a:fillRect/>
          </a:stretch>
        </p:blipFill>
        <p:spPr>
          <a:xfrm>
            <a:off x="542636" y="189660"/>
            <a:ext cx="3167224" cy="2186408"/>
          </a:xfrm>
          <a:prstGeom prst="rect">
            <a:avLst/>
          </a:prstGeom>
          <a:noFill/>
          <a:ln>
            <a:noFill/>
          </a:ln>
        </p:spPr>
      </p:pic>
      <p:pic>
        <p:nvPicPr>
          <p:cNvPr id="76" name="Google Shape;76;p17"/>
          <p:cNvPicPr preferRelativeResize="0"/>
          <p:nvPr/>
        </p:nvPicPr>
        <p:blipFill>
          <a:blip r:embed="rId4">
            <a:alphaModFix/>
          </a:blip>
          <a:stretch>
            <a:fillRect/>
          </a:stretch>
        </p:blipFill>
        <p:spPr>
          <a:xfrm>
            <a:off x="542636" y="2767432"/>
            <a:ext cx="3167224" cy="2186408"/>
          </a:xfrm>
          <a:prstGeom prst="rect">
            <a:avLst/>
          </a:prstGeom>
          <a:noFill/>
          <a:ln>
            <a:noFill/>
          </a:ln>
        </p:spPr>
      </p:pic>
      <p:pic>
        <p:nvPicPr>
          <p:cNvPr id="77" name="Google Shape;77;p17"/>
          <p:cNvPicPr preferRelativeResize="0"/>
          <p:nvPr/>
        </p:nvPicPr>
        <p:blipFill>
          <a:blip r:embed="rId5">
            <a:alphaModFix/>
          </a:blip>
          <a:stretch>
            <a:fillRect/>
          </a:stretch>
        </p:blipFill>
        <p:spPr>
          <a:xfrm>
            <a:off x="4177522" y="1203968"/>
            <a:ext cx="4630576" cy="2344200"/>
          </a:xfrm>
          <a:prstGeom prst="rect">
            <a:avLst/>
          </a:prstGeom>
          <a:noFill/>
          <a:ln>
            <a:noFill/>
          </a:ln>
        </p:spPr>
      </p:pic>
      <p:sp>
        <p:nvSpPr>
          <p:cNvPr id="2" name="TextBox 1">
            <a:extLst>
              <a:ext uri="{FF2B5EF4-FFF2-40B4-BE49-F238E27FC236}">
                <a16:creationId xmlns:a16="http://schemas.microsoft.com/office/drawing/2014/main" id="{9F853DA7-47AC-F7F1-A797-2936AC760553}"/>
              </a:ext>
            </a:extLst>
          </p:cNvPr>
          <p:cNvSpPr txBox="1"/>
          <p:nvPr/>
        </p:nvSpPr>
        <p:spPr>
          <a:xfrm>
            <a:off x="4177522" y="3681455"/>
            <a:ext cx="4630576" cy="769441"/>
          </a:xfrm>
          <a:prstGeom prst="rect">
            <a:avLst/>
          </a:prstGeom>
        </p:spPr>
        <p:txBody>
          <a:bodyPr wrap="square" rtlCol="0">
            <a:spAutoFit/>
          </a:bodyPr>
          <a:lstStyle/>
          <a:p>
            <a:pPr rtl="0">
              <a:spcBef>
                <a:spcPts val="0"/>
              </a:spcBef>
              <a:spcAft>
                <a:spcPts val="0"/>
              </a:spcAft>
            </a:pPr>
            <a:r>
              <a:rPr lang="en-US" sz="1100" b="0" i="0" u="none" strike="noStrike" dirty="0">
                <a:effectLst/>
                <a:latin typeface="Arial" panose="020B0604020202020204" pitchFamily="34" charset="0"/>
              </a:rPr>
              <a:t>The Euro and US Dollar are most used for laundering, with the US Dollar being the highest with 40.6%.</a:t>
            </a:r>
            <a:endParaRPr lang="en-US" sz="1100" b="0" dirty="0">
              <a:effectLst/>
            </a:endParaRPr>
          </a:p>
          <a:p>
            <a:br>
              <a:rPr lang="en-US" sz="1100" dirty="0"/>
            </a:b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C7FE0A-89B1-5560-6DE4-B233772EABA9}"/>
              </a:ext>
            </a:extLst>
          </p:cNvPr>
          <p:cNvSpPr txBox="1"/>
          <p:nvPr/>
        </p:nvSpPr>
        <p:spPr>
          <a:xfrm>
            <a:off x="2035608" y="294198"/>
            <a:ext cx="4245922" cy="400110"/>
          </a:xfrm>
          <a:prstGeom prst="rect">
            <a:avLst/>
          </a:prstGeom>
          <a:noFill/>
        </p:spPr>
        <p:txBody>
          <a:bodyPr wrap="square" rtlCol="0">
            <a:spAutoFit/>
          </a:bodyPr>
          <a:lstStyle/>
          <a:p>
            <a:pPr algn="ctr"/>
            <a:r>
              <a:rPr lang="en-US" sz="2000" b="1" dirty="0"/>
              <a:t>Dealing with Imbalanced Data</a:t>
            </a:r>
          </a:p>
        </p:txBody>
      </p:sp>
      <p:pic>
        <p:nvPicPr>
          <p:cNvPr id="4" name="Picture 3">
            <a:extLst>
              <a:ext uri="{FF2B5EF4-FFF2-40B4-BE49-F238E27FC236}">
                <a16:creationId xmlns:a16="http://schemas.microsoft.com/office/drawing/2014/main" id="{AAB69932-4886-7E62-6DD5-1533167A9093}"/>
              </a:ext>
            </a:extLst>
          </p:cNvPr>
          <p:cNvPicPr>
            <a:picLocks noChangeAspect="1"/>
          </p:cNvPicPr>
          <p:nvPr/>
        </p:nvPicPr>
        <p:blipFill>
          <a:blip r:embed="rId2"/>
          <a:stretch>
            <a:fillRect/>
          </a:stretch>
        </p:blipFill>
        <p:spPr>
          <a:xfrm>
            <a:off x="2716762" y="3013122"/>
            <a:ext cx="6307967" cy="1910695"/>
          </a:xfrm>
          <a:prstGeom prst="rect">
            <a:avLst/>
          </a:prstGeom>
        </p:spPr>
      </p:pic>
      <p:pic>
        <p:nvPicPr>
          <p:cNvPr id="5" name="Picture 4">
            <a:extLst>
              <a:ext uri="{FF2B5EF4-FFF2-40B4-BE49-F238E27FC236}">
                <a16:creationId xmlns:a16="http://schemas.microsoft.com/office/drawing/2014/main" id="{2C3A8410-A885-D5CC-B92C-E1BB7E4A4B7D}"/>
              </a:ext>
            </a:extLst>
          </p:cNvPr>
          <p:cNvPicPr>
            <a:picLocks noChangeAspect="1"/>
          </p:cNvPicPr>
          <p:nvPr/>
        </p:nvPicPr>
        <p:blipFill>
          <a:blip r:embed="rId3"/>
          <a:stretch>
            <a:fillRect/>
          </a:stretch>
        </p:blipFill>
        <p:spPr>
          <a:xfrm>
            <a:off x="359797" y="845383"/>
            <a:ext cx="3821027" cy="2009135"/>
          </a:xfrm>
          <a:prstGeom prst="rect">
            <a:avLst/>
          </a:prstGeom>
        </p:spPr>
      </p:pic>
    </p:spTree>
    <p:extLst>
      <p:ext uri="{BB962C8B-B14F-4D97-AF65-F5344CB8AC3E}">
        <p14:creationId xmlns:p14="http://schemas.microsoft.com/office/powerpoint/2010/main" val="31684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73DDD-C8DB-02AF-1835-66C96B829F09}"/>
              </a:ext>
            </a:extLst>
          </p:cNvPr>
          <p:cNvSpPr txBox="1"/>
          <p:nvPr/>
        </p:nvSpPr>
        <p:spPr>
          <a:xfrm>
            <a:off x="304800" y="360219"/>
            <a:ext cx="8478982" cy="2385268"/>
          </a:xfrm>
          <a:prstGeom prst="rect">
            <a:avLst/>
          </a:prstGeom>
          <a:noFill/>
        </p:spPr>
        <p:txBody>
          <a:bodyPr wrap="square" rtlCol="0">
            <a:spAutoFit/>
          </a:bodyPr>
          <a:lstStyle/>
          <a:p>
            <a:pPr algn="ctr"/>
            <a:r>
              <a:rPr lang="en-IN" sz="2000" b="1" dirty="0">
                <a:solidFill>
                  <a:schemeClr val="tx1"/>
                </a:solidFill>
              </a:rPr>
              <a:t>PCA</a:t>
            </a:r>
          </a:p>
          <a:p>
            <a:pPr algn="ctr"/>
            <a:endParaRPr lang="en-IN" sz="2000" dirty="0">
              <a:solidFill>
                <a:schemeClr val="tx1"/>
              </a:solidFill>
            </a:endParaRPr>
          </a:p>
          <a:p>
            <a:pPr marL="285750" indent="-285750" algn="just">
              <a:buClr>
                <a:schemeClr val="tx1"/>
              </a:buClr>
              <a:buFont typeface="Arial" panose="020B0604020202020204" pitchFamily="34" charset="0"/>
              <a:buChar char="•"/>
            </a:pPr>
            <a:r>
              <a:rPr lang="en-US" sz="1300" dirty="0">
                <a:solidFill>
                  <a:schemeClr val="tx1"/>
                </a:solidFill>
              </a:rPr>
              <a:t>Financial datasets, like those used for detecting money laundering, often contain a large number of variables. PCA helps reduce the number of variables to a manageable size while retaining the most significant features that explain the bulk of the variance in the dataset.</a:t>
            </a:r>
            <a:endParaRPr lang="en-IN" sz="1300" dirty="0">
              <a:solidFill>
                <a:schemeClr val="tx1"/>
              </a:solidFill>
            </a:endParaRPr>
          </a:p>
          <a:p>
            <a:pPr marL="285750" indent="-285750" algn="just">
              <a:buClr>
                <a:schemeClr val="tx1"/>
              </a:buClr>
              <a:buFont typeface="Arial" panose="020B0604020202020204" pitchFamily="34" charset="0"/>
              <a:buChar char="•"/>
            </a:pPr>
            <a:r>
              <a:rPr lang="en-US" sz="1300" dirty="0">
                <a:solidFill>
                  <a:schemeClr val="tx1"/>
                </a:solidFill>
              </a:rPr>
              <a:t>PCA can help in filtering out noise from the dataset. By keeping only the principal components that explain significant variance, you may discard noise and less informative parts of the data.</a:t>
            </a:r>
            <a:endParaRPr lang="en-IN" sz="1300" dirty="0">
              <a:solidFill>
                <a:schemeClr val="tx1"/>
              </a:solidFill>
            </a:endParaRPr>
          </a:p>
          <a:p>
            <a:pPr marL="285750" indent="-285750" algn="just">
              <a:buClr>
                <a:schemeClr val="tx1"/>
              </a:buClr>
              <a:buFont typeface="Arial" panose="020B0604020202020204" pitchFamily="34" charset="0"/>
              <a:buChar char="•"/>
            </a:pPr>
            <a:r>
              <a:rPr lang="en-IN" sz="1300" dirty="0">
                <a:solidFill>
                  <a:schemeClr val="tx1"/>
                </a:solidFill>
              </a:rPr>
              <a:t>PCA helps</a:t>
            </a:r>
            <a:r>
              <a:rPr lang="en-US" sz="1300" dirty="0">
                <a:solidFill>
                  <a:schemeClr val="tx1"/>
                </a:solidFill>
              </a:rPr>
              <a:t> in understanding which variables contribute most to distinguishing between different classes, such as fraudulent and non-fraudulent transactions.</a:t>
            </a:r>
            <a:endParaRPr lang="en-IN" sz="1300" dirty="0">
              <a:solidFill>
                <a:schemeClr val="tx1"/>
              </a:solidFill>
            </a:endParaRPr>
          </a:p>
          <a:p>
            <a:pPr marL="285750" indent="-285750" algn="just">
              <a:buFont typeface="Arial" panose="020B0604020202020204" pitchFamily="34" charset="0"/>
              <a:buChar char="•"/>
            </a:pPr>
            <a:endParaRPr lang="en-IN" dirty="0">
              <a:solidFill>
                <a:schemeClr val="tx1"/>
              </a:solidFill>
            </a:endParaRPr>
          </a:p>
        </p:txBody>
      </p:sp>
      <p:pic>
        <p:nvPicPr>
          <p:cNvPr id="3" name="Picture 2">
            <a:extLst>
              <a:ext uri="{FF2B5EF4-FFF2-40B4-BE49-F238E27FC236}">
                <a16:creationId xmlns:a16="http://schemas.microsoft.com/office/drawing/2014/main" id="{F700E651-F6AD-A934-1346-F4CD9B46F416}"/>
              </a:ext>
            </a:extLst>
          </p:cNvPr>
          <p:cNvPicPr>
            <a:picLocks noChangeAspect="1"/>
          </p:cNvPicPr>
          <p:nvPr/>
        </p:nvPicPr>
        <p:blipFill>
          <a:blip r:embed="rId2"/>
          <a:stretch>
            <a:fillRect/>
          </a:stretch>
        </p:blipFill>
        <p:spPr>
          <a:xfrm>
            <a:off x="1998518" y="2493818"/>
            <a:ext cx="5146964" cy="2355272"/>
          </a:xfrm>
          <a:prstGeom prst="rect">
            <a:avLst/>
          </a:prstGeom>
        </p:spPr>
      </p:pic>
    </p:spTree>
    <p:extLst>
      <p:ext uri="{BB962C8B-B14F-4D97-AF65-F5344CB8AC3E}">
        <p14:creationId xmlns:p14="http://schemas.microsoft.com/office/powerpoint/2010/main" val="1498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ECE3F-B802-F511-6207-312D3B0986F5}"/>
              </a:ext>
            </a:extLst>
          </p:cNvPr>
          <p:cNvSpPr txBox="1"/>
          <p:nvPr/>
        </p:nvSpPr>
        <p:spPr>
          <a:xfrm>
            <a:off x="151075" y="782782"/>
            <a:ext cx="4143834" cy="3785652"/>
          </a:xfrm>
          <a:prstGeom prst="rect">
            <a:avLst/>
          </a:prstGeom>
          <a:noFill/>
        </p:spPr>
        <p:txBody>
          <a:bodyPr wrap="square" rtlCol="0">
            <a:spAutoFit/>
          </a:bodyPr>
          <a:lstStyle/>
          <a:p>
            <a:pPr algn="just"/>
            <a:endParaRPr lang="en-IN" sz="2000" dirty="0">
              <a:solidFill>
                <a:schemeClr val="tx1"/>
              </a:solidFill>
            </a:endParaRPr>
          </a:p>
          <a:p>
            <a:pPr algn="just"/>
            <a:r>
              <a:rPr lang="en-IN" sz="2000" dirty="0">
                <a:solidFill>
                  <a:schemeClr val="tx1"/>
                </a:solidFill>
              </a:rPr>
              <a:t>Logistic regression</a:t>
            </a:r>
          </a:p>
          <a:p>
            <a:pPr algn="just"/>
            <a:endParaRPr lang="en-IN" dirty="0">
              <a:solidFill>
                <a:schemeClr val="tx1"/>
              </a:solidFill>
            </a:endParaRPr>
          </a:p>
          <a:p>
            <a:pPr marL="342900" indent="-342900" algn="just">
              <a:buClr>
                <a:schemeClr val="tx1"/>
              </a:buClr>
              <a:buFont typeface="+mj-lt"/>
              <a:buAutoNum type="arabicPeriod"/>
            </a:pPr>
            <a:r>
              <a:rPr lang="en-US" sz="1300" dirty="0">
                <a:solidFill>
                  <a:schemeClr val="tx1"/>
                </a:solidFill>
              </a:rPr>
              <a:t>Interpretability: Logistic Regression provides straightforward interpretation of coefficients, making it easier to understand the impact of each feature on the outcome.</a:t>
            </a:r>
          </a:p>
          <a:p>
            <a:pPr marL="342900" indent="-342900" algn="just">
              <a:buClr>
                <a:schemeClr val="tx1"/>
              </a:buClr>
              <a:buFont typeface="+mj-lt"/>
              <a:buAutoNum type="arabicPeriod"/>
            </a:pPr>
            <a:endParaRPr lang="en-US" sz="1300" dirty="0">
              <a:solidFill>
                <a:schemeClr val="tx1"/>
              </a:solidFill>
            </a:endParaRPr>
          </a:p>
          <a:p>
            <a:pPr marL="342900" indent="-342900" algn="just">
              <a:buClr>
                <a:schemeClr val="tx1"/>
              </a:buClr>
              <a:buFont typeface="+mj-lt"/>
              <a:buAutoNum type="arabicPeriod"/>
            </a:pPr>
            <a:r>
              <a:rPr lang="en-US" sz="1300" dirty="0">
                <a:solidFill>
                  <a:schemeClr val="tx1"/>
                </a:solidFill>
              </a:rPr>
              <a:t>Efficiency: It is computationally efficient, especially with large datasets, and works well when the relationship between features and target variable is linear.</a:t>
            </a:r>
          </a:p>
          <a:p>
            <a:pPr marL="342900" indent="-342900" algn="just">
              <a:buClr>
                <a:schemeClr val="tx1"/>
              </a:buClr>
              <a:buFont typeface="+mj-lt"/>
              <a:buAutoNum type="arabicPeriod"/>
            </a:pPr>
            <a:endParaRPr lang="en-US" sz="1300" dirty="0">
              <a:solidFill>
                <a:schemeClr val="tx1"/>
              </a:solidFill>
            </a:endParaRPr>
          </a:p>
          <a:p>
            <a:pPr marL="342900" indent="-342900" algn="just">
              <a:buClr>
                <a:schemeClr val="tx1"/>
              </a:buClr>
              <a:buFont typeface="+mj-lt"/>
              <a:buAutoNum type="arabicPeriod"/>
            </a:pPr>
            <a:r>
              <a:rPr lang="en-US" sz="1300" dirty="0">
                <a:solidFill>
                  <a:schemeClr val="tx1"/>
                </a:solidFill>
              </a:rPr>
              <a:t>Scalability: Logistic Regression can handle binary classification tasks effectively and is often used as a baseline model for classification problems.	</a:t>
            </a:r>
            <a:endParaRPr lang="en-IN" sz="1300" dirty="0">
              <a:solidFill>
                <a:schemeClr val="tx1"/>
              </a:solidFill>
            </a:endParaRPr>
          </a:p>
        </p:txBody>
      </p:sp>
      <p:pic>
        <p:nvPicPr>
          <p:cNvPr id="4" name="Google Shape;88;p19">
            <a:extLst>
              <a:ext uri="{FF2B5EF4-FFF2-40B4-BE49-F238E27FC236}">
                <a16:creationId xmlns:a16="http://schemas.microsoft.com/office/drawing/2014/main" id="{0F9D844E-4838-2A58-7ACC-AAA811BC5177}"/>
              </a:ext>
            </a:extLst>
          </p:cNvPr>
          <p:cNvPicPr preferRelativeResize="0"/>
          <p:nvPr/>
        </p:nvPicPr>
        <p:blipFill>
          <a:blip r:embed="rId2">
            <a:alphaModFix/>
          </a:blip>
          <a:stretch>
            <a:fillRect/>
          </a:stretch>
        </p:blipFill>
        <p:spPr>
          <a:xfrm>
            <a:off x="4572000" y="1064172"/>
            <a:ext cx="4073951" cy="3655160"/>
          </a:xfrm>
          <a:prstGeom prst="rect">
            <a:avLst/>
          </a:prstGeom>
          <a:noFill/>
          <a:ln>
            <a:noFill/>
          </a:ln>
        </p:spPr>
      </p:pic>
    </p:spTree>
    <p:extLst>
      <p:ext uri="{BB962C8B-B14F-4D97-AF65-F5344CB8AC3E}">
        <p14:creationId xmlns:p14="http://schemas.microsoft.com/office/powerpoint/2010/main" val="2698876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3" name="TextBox 2">
            <a:extLst>
              <a:ext uri="{FF2B5EF4-FFF2-40B4-BE49-F238E27FC236}">
                <a16:creationId xmlns:a16="http://schemas.microsoft.com/office/drawing/2014/main" id="{8B5DC06B-92E5-07B5-A197-A5E3B175CA01}"/>
              </a:ext>
            </a:extLst>
          </p:cNvPr>
          <p:cNvSpPr txBox="1"/>
          <p:nvPr/>
        </p:nvSpPr>
        <p:spPr>
          <a:xfrm>
            <a:off x="443344" y="665018"/>
            <a:ext cx="4018533" cy="4770537"/>
          </a:xfrm>
          <a:prstGeom prst="rect">
            <a:avLst/>
          </a:prstGeom>
          <a:noFill/>
        </p:spPr>
        <p:txBody>
          <a:bodyPr wrap="square" rtlCol="0">
            <a:spAutoFit/>
          </a:bodyPr>
          <a:lstStyle/>
          <a:p>
            <a:endParaRPr lang="en-IN" sz="2000" dirty="0">
              <a:solidFill>
                <a:schemeClr val="tx1"/>
              </a:solidFill>
            </a:endParaRPr>
          </a:p>
          <a:p>
            <a:r>
              <a:rPr lang="en-IN" sz="2000" dirty="0">
                <a:solidFill>
                  <a:schemeClr val="tx1"/>
                </a:solidFill>
              </a:rPr>
              <a:t>Random Forest</a:t>
            </a:r>
          </a:p>
          <a:p>
            <a:endParaRPr lang="en-IN" sz="2000" dirty="0">
              <a:solidFill>
                <a:schemeClr val="tx1"/>
              </a:solidFill>
            </a:endParaRPr>
          </a:p>
          <a:p>
            <a:pPr marL="285750" indent="-285750">
              <a:buClr>
                <a:schemeClr val="tx1"/>
              </a:buClr>
              <a:buFont typeface="Arial" panose="020B0604020202020204" pitchFamily="34" charset="0"/>
              <a:buChar char="•"/>
            </a:pPr>
            <a:r>
              <a:rPr lang="en-US" sz="1300" dirty="0">
                <a:solidFill>
                  <a:schemeClr val="tx1"/>
                </a:solidFill>
              </a:rPr>
              <a:t>Robustness to Noise and Outliers: Random Forest is robust to noisy and outlier data due to its aggregation of multiple decision trees. It can effectively handle complex and noisy datasets commonly encountered in financial transactions.</a:t>
            </a:r>
          </a:p>
          <a:p>
            <a:pPr marL="285750" indent="-285750">
              <a:buClr>
                <a:schemeClr val="tx1"/>
              </a:buClr>
              <a:buFont typeface="Arial" panose="020B0604020202020204" pitchFamily="34" charset="0"/>
              <a:buChar char="•"/>
            </a:pPr>
            <a:endParaRPr lang="en-US" sz="1300" dirty="0">
              <a:solidFill>
                <a:schemeClr val="tx1"/>
              </a:solidFill>
            </a:endParaRPr>
          </a:p>
          <a:p>
            <a:pPr marL="285750" indent="-285750">
              <a:buClr>
                <a:schemeClr val="tx1"/>
              </a:buClr>
              <a:buFont typeface="Arial" panose="020B0604020202020204" pitchFamily="34" charset="0"/>
              <a:buChar char="•"/>
            </a:pPr>
            <a:r>
              <a:rPr lang="en-US" sz="1300" dirty="0">
                <a:solidFill>
                  <a:schemeClr val="tx1"/>
                </a:solidFill>
              </a:rPr>
              <a:t>Parallel Processing: Random Forest can be easily parallelized, allowing for faster training and prediction times, which is advantageous for real-time or near-real-time money laundering detection systems. Also it provides a method for feature importance selection which can help identify the most relevant features for detecting money laundering activities.</a:t>
            </a:r>
            <a:endParaRPr lang="en-IN" sz="1300" dirty="0">
              <a:solidFill>
                <a:schemeClr val="tx1"/>
              </a:solidFill>
            </a:endParaRPr>
          </a:p>
          <a:p>
            <a:endParaRPr lang="en-IN" dirty="0">
              <a:solidFill>
                <a:schemeClr val="tx1"/>
              </a:solidFill>
            </a:endParaRPr>
          </a:p>
          <a:p>
            <a:endParaRPr lang="en-IN" dirty="0">
              <a:solidFill>
                <a:schemeClr val="tx1"/>
              </a:solidFill>
            </a:endParaRPr>
          </a:p>
        </p:txBody>
      </p:sp>
      <p:pic>
        <p:nvPicPr>
          <p:cNvPr id="2" name="Picture 1">
            <a:extLst>
              <a:ext uri="{FF2B5EF4-FFF2-40B4-BE49-F238E27FC236}">
                <a16:creationId xmlns:a16="http://schemas.microsoft.com/office/drawing/2014/main" id="{4D96D360-5E86-E246-26F9-E034C6A44394}"/>
              </a:ext>
            </a:extLst>
          </p:cNvPr>
          <p:cNvPicPr>
            <a:picLocks noChangeAspect="1"/>
          </p:cNvPicPr>
          <p:nvPr/>
        </p:nvPicPr>
        <p:blipFill>
          <a:blip r:embed="rId3"/>
          <a:stretch>
            <a:fillRect/>
          </a:stretch>
        </p:blipFill>
        <p:spPr>
          <a:xfrm>
            <a:off x="4572000" y="1017767"/>
            <a:ext cx="4462598" cy="383153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{3C3AC1B0-36EA-6D44-BB99-10A05E743799}tf10001063</Template>
  <TotalTime>120</TotalTime>
  <Words>890</Words>
  <Application>Microsoft Macintosh PowerPoint</Application>
  <PresentationFormat>On-screen Show (16:9)</PresentationFormat>
  <Paragraphs>66</Paragraphs>
  <Slides>12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Century Gothic</vt:lpstr>
      <vt:lpstr>Roboto</vt:lpstr>
      <vt:lpstr>Arial</vt:lpstr>
      <vt:lpstr>Mesh</vt:lpstr>
      <vt:lpstr>Anti-Money Laundering Project</vt:lpstr>
      <vt:lpstr>PowerPoint Presentation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Project</dc:title>
  <cp:lastModifiedBy>Aayush Khandelwal</cp:lastModifiedBy>
  <cp:revision>32</cp:revision>
  <dcterms:modified xsi:type="dcterms:W3CDTF">2024-05-01T03:37:15Z</dcterms:modified>
</cp:coreProperties>
</file>